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_rels/notesSlide9.xml.rels" ContentType="application/vnd.openxmlformats-package.relationships+xml"/>
  <Override PartName="/ppt/notesSlides/notesSlide9.xml" ContentType="application/vnd.openxmlformats-officedocument.presentationml.notesSlide+xml"/>
  <Override PartName="/ppt/_rels/presentation.xml.rels" ContentType="application/vnd.openxmlformats-package.relationships+xml"/>
  <Override PartName="/ppt/media/image12.png" ContentType="image/png"/>
  <Override PartName="/ppt/media/image9.png" ContentType="image/png"/>
  <Override PartName="/ppt/media/image11.png" ContentType="image/png"/>
  <Override PartName="/ppt/media/image7.jpeg" ContentType="image/jpeg"/>
  <Override PartName="/ppt/media/image18.png" ContentType="image/png"/>
  <Override PartName="/ppt/media/image17.png" ContentType="image/png"/>
  <Override PartName="/ppt/media/image16.jpeg" ContentType="image/jpeg"/>
  <Override PartName="/ppt/media/image15.png" ContentType="image/png"/>
  <Override PartName="/ppt/media/image14.png" ContentType="image/png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8.jpeg" ContentType="image/jpeg"/>
  <Override PartName="/ppt/media/image5.png" ContentType="image/png"/>
  <Override PartName="/ppt/media/image10.png" ContentType="image/png"/>
  <Override PartName="/ppt/media/image6.jpeg" ContentType="image/jpeg"/>
  <Override PartName="/ppt/media/image13.png" ContentType="image/png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_rels/slideLayout2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20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2.xml" ContentType="application/vnd.openxmlformats-officedocument.presentationml.slideLayout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</p:sldIdLst>
  <p:sldSz cx="12192000" cy="68580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3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GB" sz="1800" spc="-1" strike="noStrike">
                <a:solidFill>
                  <a:srgbClr val="000000"/>
                </a:solidFill>
                <a:latin typeface="Calibri"/>
              </a:rPr>
              <a:t>Click to move the slide</a:t>
            </a:r>
            <a:endParaRPr b="0" lang="en-GB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GB" sz="2000" spc="-1" strike="noStrike">
                <a:latin typeface="Arial"/>
              </a:rPr>
              <a:t>Click to edit the notes format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85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GB" sz="1400" spc="-1" strike="noStrike">
                <a:latin typeface="Times New Roman"/>
              </a:rPr>
              <a:t>&lt;header&gt;</a:t>
            </a:r>
            <a:endParaRPr b="0" lang="en-GB" sz="1400" spc="-1" strike="noStrike">
              <a:latin typeface="Times New Roman"/>
            </a:endParaRPr>
          </a:p>
        </p:txBody>
      </p:sp>
      <p:sp>
        <p:nvSpPr>
          <p:cNvPr id="86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r>
              <a:rPr b="0" lang="en-GB" sz="1400" spc="-1" strike="noStrike">
                <a:latin typeface="Times New Roman"/>
              </a:rPr>
              <a:t>&lt;date/time&gt;</a:t>
            </a:r>
            <a:endParaRPr b="0" lang="en-GB" sz="1400" spc="-1" strike="noStrike">
              <a:latin typeface="Times New Roman"/>
            </a:endParaRPr>
          </a:p>
        </p:txBody>
      </p:sp>
      <p:sp>
        <p:nvSpPr>
          <p:cNvPr id="87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r>
              <a:rPr b="0" lang="en-GB" sz="1400" spc="-1" strike="noStrike">
                <a:latin typeface="Times New Roman"/>
              </a:rPr>
              <a:t>&lt;footer&gt;</a:t>
            </a:r>
            <a:endParaRPr b="0" lang="en-GB" sz="1400" spc="-1" strike="noStrike">
              <a:latin typeface="Times New Roman"/>
            </a:endParaRPr>
          </a:p>
        </p:txBody>
      </p:sp>
      <p:sp>
        <p:nvSpPr>
          <p:cNvPr id="88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 algn="r"/>
            <a:fld id="{E8C21128-9077-4A79-AD11-0CA98BA0703A}" type="slidenum">
              <a:rPr b="0" lang="en-GB" sz="1400" spc="-1" strike="noStrike">
                <a:latin typeface="Times New Roman"/>
              </a:rPr>
              <a:t>&lt;number&gt;</a:t>
            </a:fld>
            <a:endParaRPr b="0" lang="en-GB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12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p>
            <a:endParaRPr b="0" lang="en-GB" sz="2000" spc="-1" strike="noStrike">
              <a:latin typeface="Arial"/>
            </a:endParaRPr>
          </a:p>
        </p:txBody>
      </p:sp>
      <p:sp>
        <p:nvSpPr>
          <p:cNvPr id="123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F816E123-FCCF-4B04-9B79-9BD7A05147C6}" type="slidenum">
              <a:rPr b="0" lang="en-GB" sz="1200" spc="-1" strike="noStrike">
                <a:latin typeface="Times New Roman"/>
              </a:rPr>
              <a:t>&lt;number&gt;</a:t>
            </a:fld>
            <a:endParaRPr b="0" lang="en-GB" sz="1200" spc="-1" strike="noStrike"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GB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GB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GB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GB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GB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GB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GB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GB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GB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GB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3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GB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GB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GB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5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GB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9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0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1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2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GB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GB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GB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GB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GB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GB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fld id="{577F22D6-D598-415D-B06A-468E084EBEE4}" type="datetime">
              <a:rPr b="0" lang="en-GB" sz="1200" spc="-1" strike="noStrike">
                <a:solidFill>
                  <a:srgbClr val="8b8b8b"/>
                </a:solidFill>
                <a:latin typeface="Calibri"/>
              </a:rPr>
              <a:t>20/06/21</a:t>
            </a:fld>
            <a:endParaRPr b="0" lang="en-GB" sz="1200" spc="-1" strike="noStrike">
              <a:latin typeface="Times New Roman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>
            <a:noAutofit/>
          </a:bodyPr>
          <a:p>
            <a:endParaRPr b="0" lang="en-GB" sz="24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06B05BC7-8FA0-475A-95DB-C8D5308B4D7F}" type="slidenum">
              <a:rPr b="0" lang="en-GB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GB" sz="12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GB" sz="1800" spc="-1" strike="noStrike">
                <a:solidFill>
                  <a:srgbClr val="000000"/>
                </a:solidFill>
                <a:latin typeface="Calibri"/>
              </a:rPr>
              <a:t>Click to edit the title text format</a:t>
            </a:r>
            <a:endParaRPr b="0" lang="en-GB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800" spc="-1" strike="noStrike">
                <a:solidFill>
                  <a:srgbClr val="000000"/>
                </a:solidFill>
                <a:latin typeface="Calibri"/>
              </a:rPr>
              <a:t>Click to edit the outline text </a:t>
            </a:r>
            <a:r>
              <a:rPr b="0" lang="en-GB" sz="2800" spc="-1" strike="noStrike">
                <a:solidFill>
                  <a:srgbClr val="000000"/>
                </a:solidFill>
                <a:latin typeface="Calibri"/>
              </a:rPr>
              <a:t>format</a:t>
            </a:r>
            <a:endParaRPr b="0" lang="en-GB" sz="28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en-GB" sz="20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en-GB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Calibri"/>
              </a:rPr>
              <a:t>Sixth Outline </a:t>
            </a:r>
            <a:r>
              <a:rPr b="0" lang="en-GB" sz="2000" spc="-1" strike="noStrike">
                <a:solidFill>
                  <a:srgbClr val="000000"/>
                </a:solidFill>
                <a:latin typeface="Calibri"/>
              </a:rPr>
              <a:t>Level</a:t>
            </a:r>
            <a:endParaRPr b="0" lang="en-GB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Calibri"/>
              </a:rPr>
              <a:t>Seventh </a:t>
            </a:r>
            <a:r>
              <a:rPr b="0" lang="en-GB" sz="2000" spc="-1" strike="noStrike">
                <a:solidFill>
                  <a:srgbClr val="000000"/>
                </a:solidFill>
                <a:latin typeface="Calibri"/>
              </a:rPr>
              <a:t>Outline </a:t>
            </a:r>
            <a:r>
              <a:rPr b="0" lang="en-GB" sz="2000" spc="-1" strike="noStrike">
                <a:solidFill>
                  <a:srgbClr val="000000"/>
                </a:solidFill>
                <a:latin typeface="Calibri"/>
              </a:rPr>
              <a:t>Level</a:t>
            </a:r>
            <a:endParaRPr b="0" lang="en-GB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en-GB" sz="4400" spc="-1" strike="noStrike">
                <a:solidFill>
                  <a:srgbClr val="000000"/>
                </a:solidFill>
                <a:latin typeface="Calibri Light"/>
              </a:rPr>
              <a:t>Click to edit Master </a:t>
            </a:r>
            <a:r>
              <a:rPr b="0" lang="en-GB" sz="4400" spc="-1" strike="noStrike">
                <a:solidFill>
                  <a:srgbClr val="000000"/>
                </a:solidFill>
                <a:latin typeface="Calibri Light"/>
              </a:rPr>
              <a:t>title style</a:t>
            </a:r>
            <a:endParaRPr b="0" lang="en-GB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81120" cy="4350960"/>
          </a:xfrm>
          <a:prstGeom prst="rect">
            <a:avLst/>
          </a:prstGeom>
        </p:spPr>
        <p:txBody>
          <a:bodyPr>
            <a:noAutofit/>
          </a:bodyPr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000000"/>
                </a:solidFill>
                <a:latin typeface="Calibri"/>
              </a:rPr>
              <a:t>Click to edit Master text </a:t>
            </a:r>
            <a:r>
              <a:rPr b="0" lang="en-GB" sz="2800" spc="-1" strike="noStrike">
                <a:solidFill>
                  <a:srgbClr val="000000"/>
                </a:solidFill>
                <a:latin typeface="Calibri"/>
              </a:rPr>
              <a:t>styles</a:t>
            </a:r>
            <a:endParaRPr b="0" lang="en-GB" sz="28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000000"/>
                </a:solidFill>
                <a:latin typeface="Calibri"/>
              </a:rPr>
              <a:t>Second level</a:t>
            </a:r>
            <a:endParaRPr b="0" lang="en-GB" sz="2400" spc="-1" strike="noStrike">
              <a:solidFill>
                <a:srgbClr val="000000"/>
              </a:solidFill>
              <a:latin typeface="Calibri"/>
            </a:endParaRPr>
          </a:p>
          <a:p>
            <a:pPr lvl="2" marL="11430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000" spc="-1" strike="noStrike">
                <a:solidFill>
                  <a:srgbClr val="000000"/>
                </a:solidFill>
                <a:latin typeface="Calibri"/>
              </a:rPr>
              <a:t>Third level</a:t>
            </a:r>
            <a:endParaRPr b="0" lang="en-GB" sz="2000" spc="-1" strike="noStrike">
              <a:solidFill>
                <a:srgbClr val="000000"/>
              </a:solidFill>
              <a:latin typeface="Calibri"/>
            </a:endParaRPr>
          </a:p>
          <a:p>
            <a:pPr lvl="3" marL="16002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1800" spc="-1" strike="noStrike">
                <a:solidFill>
                  <a:srgbClr val="000000"/>
                </a:solidFill>
                <a:latin typeface="Calibri"/>
              </a:rPr>
              <a:t>Fourth level</a:t>
            </a:r>
            <a:endParaRPr b="0" lang="en-GB" sz="1800" spc="-1" strike="noStrike">
              <a:solidFill>
                <a:srgbClr val="000000"/>
              </a:solidFill>
              <a:latin typeface="Calibri"/>
            </a:endParaRPr>
          </a:p>
          <a:p>
            <a:pPr lvl="4" marL="20574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1800" spc="-1" strike="noStrike">
                <a:solidFill>
                  <a:srgbClr val="000000"/>
                </a:solidFill>
                <a:latin typeface="Calibri"/>
              </a:rPr>
              <a:t>Fifth level</a:t>
            </a:r>
            <a:endParaRPr b="0" lang="en-GB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body"/>
          </p:nvPr>
        </p:nvSpPr>
        <p:spPr>
          <a:xfrm>
            <a:off x="6172200" y="1825560"/>
            <a:ext cx="5181120" cy="4350960"/>
          </a:xfrm>
          <a:prstGeom prst="rect">
            <a:avLst/>
          </a:prstGeom>
        </p:spPr>
        <p:txBody>
          <a:bodyPr>
            <a:noAutofit/>
          </a:bodyPr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000000"/>
                </a:solidFill>
                <a:latin typeface="Calibri"/>
              </a:rPr>
              <a:t>Click to edit Master text </a:t>
            </a:r>
            <a:r>
              <a:rPr b="0" lang="en-GB" sz="2800" spc="-1" strike="noStrike">
                <a:solidFill>
                  <a:srgbClr val="000000"/>
                </a:solidFill>
                <a:latin typeface="Calibri"/>
              </a:rPr>
              <a:t>styles</a:t>
            </a:r>
            <a:endParaRPr b="0" lang="en-GB" sz="28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000000"/>
                </a:solidFill>
                <a:latin typeface="Calibri"/>
              </a:rPr>
              <a:t>Second level</a:t>
            </a:r>
            <a:endParaRPr b="0" lang="en-GB" sz="2400" spc="-1" strike="noStrike">
              <a:solidFill>
                <a:srgbClr val="000000"/>
              </a:solidFill>
              <a:latin typeface="Calibri"/>
            </a:endParaRPr>
          </a:p>
          <a:p>
            <a:pPr lvl="2" marL="11430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000" spc="-1" strike="noStrike">
                <a:solidFill>
                  <a:srgbClr val="000000"/>
                </a:solidFill>
                <a:latin typeface="Calibri"/>
              </a:rPr>
              <a:t>Third level</a:t>
            </a:r>
            <a:endParaRPr b="0" lang="en-GB" sz="2000" spc="-1" strike="noStrike">
              <a:solidFill>
                <a:srgbClr val="000000"/>
              </a:solidFill>
              <a:latin typeface="Calibri"/>
            </a:endParaRPr>
          </a:p>
          <a:p>
            <a:pPr lvl="3" marL="16002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1800" spc="-1" strike="noStrike">
                <a:solidFill>
                  <a:srgbClr val="000000"/>
                </a:solidFill>
                <a:latin typeface="Calibri"/>
              </a:rPr>
              <a:t>Fourth level</a:t>
            </a:r>
            <a:endParaRPr b="0" lang="en-GB" sz="1800" spc="-1" strike="noStrike">
              <a:solidFill>
                <a:srgbClr val="000000"/>
              </a:solidFill>
              <a:latin typeface="Calibri"/>
            </a:endParaRPr>
          </a:p>
          <a:p>
            <a:pPr lvl="4" marL="20574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1800" spc="-1" strike="noStrike">
                <a:solidFill>
                  <a:srgbClr val="000000"/>
                </a:solidFill>
                <a:latin typeface="Calibri"/>
              </a:rPr>
              <a:t>Fifth level</a:t>
            </a:r>
            <a:endParaRPr b="0" lang="en-GB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fld id="{B01A7F2F-6696-4CCE-A2A7-4D5E376B363A}" type="datetime">
              <a:rPr b="0" lang="en-GB" sz="1200" spc="-1" strike="noStrike">
                <a:solidFill>
                  <a:srgbClr val="8b8b8b"/>
                </a:solidFill>
                <a:latin typeface="Calibri"/>
              </a:rPr>
              <a:t>20/06/21</a:t>
            </a:fld>
            <a:endParaRPr b="0" lang="en-GB" sz="1200" spc="-1" strike="noStrike">
              <a:latin typeface="Times New Roman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>
            <a:noAutofit/>
          </a:bodyPr>
          <a:p>
            <a:endParaRPr b="0" lang="en-GB" sz="2400" spc="-1" strike="noStrike">
              <a:latin typeface="Times New Roman"/>
            </a:endParaRPr>
          </a:p>
        </p:txBody>
      </p:sp>
      <p:sp>
        <p:nvSpPr>
          <p:cNvPr id="46" name="PlaceHolder 6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0EB72904-25C7-4EF8-97B3-048373DCDB30}" type="slidenum">
              <a:rPr b="0" lang="en-GB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GB" sz="12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6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6.jpeg"/><Relationship Id="rId2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7.jpeg"/><Relationship Id="rId2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8.jpeg"/><Relationship Id="rId2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slideLayout" Target="../slideLayouts/slideLayout16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5.png"/><Relationship Id="rId3" Type="http://schemas.openxmlformats.org/officeDocument/2006/relationships/image" Target="../media/image16.jpeg"/><Relationship Id="rId4" Type="http://schemas.openxmlformats.org/officeDocument/2006/relationships/image" Target="../media/image17.png"/><Relationship Id="rId5" Type="http://schemas.openxmlformats.org/officeDocument/2006/relationships/slideLayout" Target="../slideLayouts/slideLayout16.xml"/><Relationship Id="rId6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CustomShape 1"/>
          <p:cNvSpPr/>
          <p:nvPr/>
        </p:nvSpPr>
        <p:spPr>
          <a:xfrm>
            <a:off x="1440" y="0"/>
            <a:ext cx="12188520" cy="68576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90" name="Picture 4" descr=""/>
          <p:cNvPicPr/>
          <p:nvPr/>
        </p:nvPicPr>
        <p:blipFill>
          <a:blip r:embed="rId1"/>
          <a:srcRect l="0" t="21" r="0" b="0"/>
          <a:stretch/>
        </p:blipFill>
        <p:spPr>
          <a:xfrm>
            <a:off x="0" y="1440"/>
            <a:ext cx="12191760" cy="6856200"/>
          </a:xfrm>
          <a:prstGeom prst="rect">
            <a:avLst/>
          </a:prstGeom>
          <a:ln>
            <a:noFill/>
          </a:ln>
        </p:spPr>
      </p:pic>
      <p:pic>
        <p:nvPicPr>
          <p:cNvPr id="91" name="Picture 13" descr="A picture containing icon&#10;&#10;Description automatically generated"/>
          <p:cNvPicPr/>
          <p:nvPr/>
        </p:nvPicPr>
        <p:blipFill>
          <a:blip r:embed="rId2"/>
          <a:stretch/>
        </p:blipFill>
        <p:spPr>
          <a:xfrm>
            <a:off x="3286800" y="332280"/>
            <a:ext cx="5661360" cy="5704560"/>
          </a:xfrm>
          <a:prstGeom prst="rect">
            <a:avLst/>
          </a:prstGeom>
          <a:ln>
            <a:noFill/>
          </a:ln>
        </p:spPr>
      </p:pic>
      <p:sp>
        <p:nvSpPr>
          <p:cNvPr id="92" name="CustomShape 2"/>
          <p:cNvSpPr/>
          <p:nvPr/>
        </p:nvSpPr>
        <p:spPr>
          <a:xfrm>
            <a:off x="6945120" y="4041360"/>
            <a:ext cx="1868400" cy="82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</a:pPr>
            <a:r>
              <a:rPr b="1" lang="en-GB" sz="2400" spc="-1" strike="noStrike">
                <a:solidFill>
                  <a:srgbClr val="000000"/>
                </a:solidFill>
                <a:latin typeface="Avenir Next LT Pro Demi"/>
              </a:rPr>
              <a:t>Health App.</a:t>
            </a:r>
            <a:endParaRPr b="0" lang="en-GB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Picture 6" descr="A picture containing shape&#10;&#10;Description automatically generated"/>
          <p:cNvPicPr/>
          <p:nvPr/>
        </p:nvPicPr>
        <p:blipFill>
          <a:blip r:embed="rId1"/>
          <a:stretch/>
        </p:blipFill>
        <p:spPr>
          <a:xfrm>
            <a:off x="3363840" y="2533320"/>
            <a:ext cx="5301000" cy="1518480"/>
          </a:xfrm>
          <a:prstGeom prst="rect">
            <a:avLst/>
          </a:prstGeom>
          <a:ln>
            <a:noFill/>
          </a:ln>
        </p:spPr>
      </p:pic>
      <p:sp>
        <p:nvSpPr>
          <p:cNvPr id="120" name="CustomShape 1"/>
          <p:cNvSpPr/>
          <p:nvPr/>
        </p:nvSpPr>
        <p:spPr>
          <a:xfrm>
            <a:off x="3363840" y="4092840"/>
            <a:ext cx="5301000" cy="45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 algn="ctr">
              <a:lnSpc>
                <a:spcPct val="100000"/>
              </a:lnSpc>
            </a:pPr>
            <a:r>
              <a:rPr b="1" lang="en-GB" sz="2400" spc="-1" strike="noStrike">
                <a:solidFill>
                  <a:srgbClr val="ffffff"/>
                </a:solidFill>
                <a:latin typeface="Avenir Next LT Pro Demi"/>
              </a:rPr>
              <a:t>Always Living. Always Active.</a:t>
            </a:r>
            <a:endParaRPr b="0" lang="en-GB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CustomShape 1"/>
          <p:cNvSpPr/>
          <p:nvPr/>
        </p:nvSpPr>
        <p:spPr>
          <a:xfrm>
            <a:off x="424440" y="709200"/>
            <a:ext cx="11445840" cy="513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/>
          </a:bodyPr>
          <a:p>
            <a:pPr algn="just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en-GB" sz="3600" spc="-1" strike="noStrike">
                <a:solidFill>
                  <a:srgbClr val="ffffff"/>
                </a:solidFill>
                <a:latin typeface="Avenir Next LT Pro"/>
                <a:ea typeface="Calibri"/>
              </a:rPr>
              <a:t>50% </a:t>
            </a:r>
            <a:r>
              <a:rPr b="0" lang="en-GB" sz="3600" spc="-1" strike="noStrike">
                <a:solidFill>
                  <a:srgbClr val="ffffff"/>
                </a:solidFill>
                <a:latin typeface="Avenir Next LT Pro"/>
                <a:ea typeface="Calibri"/>
              </a:rPr>
              <a:t>of Portuguese people are sedentary</a:t>
            </a:r>
            <a:endParaRPr b="0" lang="en-GB" sz="3600" spc="-1" strike="noStrike">
              <a:latin typeface="Arial"/>
            </a:endParaRPr>
          </a:p>
          <a:p>
            <a:pPr algn="just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GB" sz="3600" spc="-1" strike="noStrike">
              <a:latin typeface="Arial"/>
            </a:endParaRPr>
          </a:p>
          <a:p>
            <a:pPr algn="just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en-GB" sz="3600" spc="-1" strike="noStrike">
                <a:solidFill>
                  <a:srgbClr val="ffffff"/>
                </a:solidFill>
                <a:latin typeface="Avenir Next LT Pro"/>
                <a:ea typeface="Calibri"/>
              </a:rPr>
              <a:t>24% </a:t>
            </a:r>
            <a:r>
              <a:rPr b="0" lang="en-GB" sz="3600" spc="-1" strike="noStrike">
                <a:solidFill>
                  <a:srgbClr val="ffffff"/>
                </a:solidFill>
                <a:latin typeface="Avenir Next LT Pro"/>
                <a:ea typeface="Calibri"/>
              </a:rPr>
              <a:t>lacks motivation for physical activities</a:t>
            </a:r>
            <a:endParaRPr b="0" lang="en-GB" sz="3600" spc="-1" strike="noStrike">
              <a:latin typeface="Arial"/>
            </a:endParaRPr>
          </a:p>
          <a:p>
            <a:pPr algn="just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GB" sz="3600" spc="-1" strike="noStrike">
              <a:latin typeface="Arial"/>
            </a:endParaRPr>
          </a:p>
          <a:p>
            <a:pPr algn="just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en-GB" sz="3600" spc="-1" strike="noStrike">
                <a:solidFill>
                  <a:srgbClr val="ffffff"/>
                </a:solidFill>
                <a:latin typeface="Avenir Next LT Pro"/>
                <a:ea typeface="Calibri"/>
              </a:rPr>
              <a:t>30% </a:t>
            </a:r>
            <a:r>
              <a:rPr b="0" lang="en-GB" sz="3600" spc="-1" strike="noStrike">
                <a:solidFill>
                  <a:srgbClr val="ffffff"/>
                </a:solidFill>
                <a:latin typeface="Avenir Next LT Pro"/>
                <a:ea typeface="Calibri"/>
              </a:rPr>
              <a:t>of deaths are caused by cardiovascular diseases</a:t>
            </a:r>
            <a:endParaRPr b="0" lang="en-GB" sz="3600" spc="-1" strike="noStrike">
              <a:latin typeface="Arial"/>
            </a:endParaRPr>
          </a:p>
          <a:p>
            <a:pPr algn="just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GB" sz="3600" spc="-1" strike="noStrike">
              <a:latin typeface="Arial"/>
            </a:endParaRPr>
          </a:p>
          <a:p>
            <a:pPr algn="just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en-GB" sz="3600" spc="-1" strike="noStrike">
                <a:solidFill>
                  <a:srgbClr val="ffffff"/>
                </a:solidFill>
                <a:latin typeface="Avenir Next LT Pro"/>
                <a:ea typeface="Calibri"/>
              </a:rPr>
              <a:t>9.8% </a:t>
            </a:r>
            <a:r>
              <a:rPr b="0" lang="en-GB" sz="3600" spc="-1" strike="noStrike">
                <a:solidFill>
                  <a:srgbClr val="ffffff"/>
                </a:solidFill>
                <a:latin typeface="Avenir Next LT Pro"/>
                <a:ea typeface="Calibri"/>
              </a:rPr>
              <a:t>of adults have diabetes</a:t>
            </a:r>
            <a:endParaRPr b="0" lang="en-GB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ctr">
              <a:lnSpc>
                <a:spcPct val="90000"/>
              </a:lnSpc>
            </a:pPr>
            <a:r>
              <a:rPr b="0" lang="en-GB" sz="4400" spc="-1" strike="noStrike">
                <a:solidFill>
                  <a:srgbClr val="ffffff"/>
                </a:solidFill>
                <a:latin typeface="Avenir Next LT Pro Demi"/>
              </a:rPr>
              <a:t>How do we tackle </a:t>
            </a:r>
            <a:r>
              <a:rPr b="0" lang="en-GB" sz="4400" spc="-1" strike="noStrike">
                <a:solidFill>
                  <a:srgbClr val="ffffff"/>
                </a:solidFill>
                <a:latin typeface="Avenir Next LT Pro Demi"/>
              </a:rPr>
              <a:t>this problem?</a:t>
            </a:r>
            <a:endParaRPr b="0" lang="en-GB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5" name="TextShape 2"/>
          <p:cNvSpPr txBox="1"/>
          <p:nvPr/>
        </p:nvSpPr>
        <p:spPr>
          <a:xfrm>
            <a:off x="5736600" y="2619000"/>
            <a:ext cx="5166720" cy="264888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 algn="just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en-GB" sz="3200" spc="-1" strike="noStrike">
                <a:solidFill>
                  <a:srgbClr val="ffffff"/>
                </a:solidFill>
                <a:latin typeface="Avenir Next LT Pro Demi"/>
                <a:ea typeface="Calibri"/>
              </a:rPr>
              <a:t>Our Algorithm</a:t>
            </a:r>
            <a:endParaRPr b="0" lang="en-GB" sz="3200" spc="-1" strike="noStrike">
              <a:solidFill>
                <a:srgbClr val="000000"/>
              </a:solidFill>
              <a:latin typeface="Calibri"/>
            </a:endParaRPr>
          </a:p>
          <a:p>
            <a:pPr algn="just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GB" sz="2800" spc="-1" strike="noStrike">
                <a:solidFill>
                  <a:srgbClr val="ffffff"/>
                </a:solidFill>
                <a:latin typeface="Avenir Next LT Pro"/>
                <a:ea typeface="Calibri"/>
              </a:rPr>
              <a:t>Slope </a:t>
            </a:r>
            <a:endParaRPr b="0" lang="en-GB" sz="2800" spc="-1" strike="noStrike">
              <a:solidFill>
                <a:srgbClr val="000000"/>
              </a:solidFill>
              <a:latin typeface="Calibri"/>
            </a:endParaRPr>
          </a:p>
          <a:p>
            <a:pPr algn="just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GB" sz="2800" spc="-1" strike="noStrike">
                <a:solidFill>
                  <a:srgbClr val="ffffff"/>
                </a:solidFill>
                <a:latin typeface="Avenir Next LT Pro"/>
                <a:ea typeface="Calibri"/>
              </a:rPr>
              <a:t>Presence of green spaces</a:t>
            </a:r>
            <a:endParaRPr b="0" lang="en-GB" sz="2800" spc="-1" strike="noStrike">
              <a:solidFill>
                <a:srgbClr val="000000"/>
              </a:solidFill>
              <a:latin typeface="Calibri"/>
            </a:endParaRPr>
          </a:p>
          <a:p>
            <a:pPr algn="just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GB" sz="2800" spc="-1" strike="noStrike">
                <a:solidFill>
                  <a:srgbClr val="ffffff"/>
                </a:solidFill>
                <a:latin typeface="Avenir Next LT Pro"/>
                <a:ea typeface="Calibri"/>
              </a:rPr>
              <a:t>Solar Radiation</a:t>
            </a:r>
            <a:endParaRPr b="0" lang="en-GB" sz="2800" spc="-1" strike="noStrike">
              <a:solidFill>
                <a:srgbClr val="000000"/>
              </a:solidFill>
              <a:latin typeface="Calibri"/>
            </a:endParaRPr>
          </a:p>
          <a:p>
            <a:pPr algn="just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GB" sz="2800" spc="-1" strike="noStrike">
                <a:solidFill>
                  <a:srgbClr val="ffffff"/>
                </a:solidFill>
                <a:latin typeface="Avenir Next LT Pro"/>
                <a:ea typeface="Calibri"/>
              </a:rPr>
              <a:t>Air Quality</a:t>
            </a:r>
            <a:endParaRPr b="0" lang="en-GB" sz="2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96" name="Picture 8" descr="A picture containing company name&#10;&#10;Description automatically generated"/>
          <p:cNvPicPr/>
          <p:nvPr/>
        </p:nvPicPr>
        <p:blipFill>
          <a:blip r:embed="rId1"/>
          <a:stretch/>
        </p:blipFill>
        <p:spPr>
          <a:xfrm>
            <a:off x="3171960" y="1767960"/>
            <a:ext cx="2101680" cy="43509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Picture 2" descr="A picture containing grass, outdoor&#10;&#10;Description automatically generated"/>
          <p:cNvPicPr/>
          <p:nvPr/>
        </p:nvPicPr>
        <p:blipFill>
          <a:blip r:embed="rId1"/>
          <a:srcRect l="0" t="7645" r="0" b="7645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  <a:effectLst>
            <a:outerShdw algn="tl" blurRad="190500" rotWithShape="0">
              <a:srgbClr val="000000">
                <a:alpha val="70000"/>
              </a:srgbClr>
            </a:outerShdw>
          </a:effectLst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Picture 2" descr="A person eating a hot dog&#10;&#10;Description automatically generated with low confidence"/>
          <p:cNvPicPr/>
          <p:nvPr/>
        </p:nvPicPr>
        <p:blipFill>
          <a:blip r:embed="rId1"/>
          <a:srcRect l="0" t="-32" r="0" b="4739"/>
          <a:stretch/>
        </p:blipFill>
        <p:spPr>
          <a:xfrm>
            <a:off x="-13320" y="-353880"/>
            <a:ext cx="12207240" cy="72115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Picture 2" descr="A group of people walking&#10;&#10;Description automatically generated with low confidence"/>
          <p:cNvPicPr/>
          <p:nvPr/>
        </p:nvPicPr>
        <p:blipFill>
          <a:blip r:embed="rId1"/>
          <a:srcRect l="0" t="0" r="0" b="14849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ctr">
              <a:lnSpc>
                <a:spcPct val="90000"/>
              </a:lnSpc>
            </a:pPr>
            <a:r>
              <a:rPr b="0" lang="en-GB" sz="4400" spc="-1" strike="noStrike">
                <a:solidFill>
                  <a:srgbClr val="ffffff"/>
                </a:solidFill>
                <a:latin typeface="Avenir Next LT Pro Demi"/>
              </a:rPr>
              <a:t>Health, with Space Tech</a:t>
            </a:r>
            <a:endParaRPr b="0" lang="en-GB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1" name="TextShape 2"/>
          <p:cNvSpPr txBox="1"/>
          <p:nvPr/>
        </p:nvSpPr>
        <p:spPr>
          <a:xfrm>
            <a:off x="739800" y="2448000"/>
            <a:ext cx="4516200" cy="330552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 algn="just">
              <a:lnSpc>
                <a:spcPct val="12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en-GB" sz="3200" spc="-1" strike="noStrike">
                <a:solidFill>
                  <a:srgbClr val="ffffff"/>
                </a:solidFill>
                <a:latin typeface="Avenir Next LT Pro Demi"/>
                <a:ea typeface="Calibri"/>
              </a:rPr>
              <a:t>GNSS</a:t>
            </a:r>
            <a:endParaRPr b="0" lang="en-GB" sz="3200" spc="-1" strike="noStrike">
              <a:solidFill>
                <a:srgbClr val="000000"/>
              </a:solidFill>
              <a:latin typeface="Calibri"/>
            </a:endParaRPr>
          </a:p>
          <a:p>
            <a:pPr algn="just">
              <a:lnSpc>
                <a:spcPct val="12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GB" sz="3200" spc="-1" strike="noStrike">
                <a:solidFill>
                  <a:srgbClr val="ffffff"/>
                </a:solidFill>
                <a:latin typeface="Avenir Next LT Pro"/>
                <a:ea typeface="Calibri"/>
              </a:rPr>
              <a:t>User location</a:t>
            </a:r>
            <a:endParaRPr b="0" lang="en-GB" sz="3200" spc="-1" strike="noStrike">
              <a:solidFill>
                <a:srgbClr val="000000"/>
              </a:solidFill>
              <a:latin typeface="Calibri"/>
            </a:endParaRPr>
          </a:p>
          <a:p>
            <a:pPr algn="just">
              <a:lnSpc>
                <a:spcPct val="12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GB" sz="3200" spc="-1" strike="noStrike">
                <a:solidFill>
                  <a:srgbClr val="ffffff"/>
                </a:solidFill>
                <a:latin typeface="Avenir Next LT Pro"/>
                <a:ea typeface="Calibri"/>
              </a:rPr>
              <a:t>Personalized routes</a:t>
            </a:r>
            <a:endParaRPr b="0" lang="en-GB" sz="3200" spc="-1" strike="noStrike">
              <a:solidFill>
                <a:srgbClr val="000000"/>
              </a:solidFill>
              <a:latin typeface="Calibri"/>
            </a:endParaRPr>
          </a:p>
          <a:p>
            <a:pPr algn="just">
              <a:lnSpc>
                <a:spcPct val="120000"/>
              </a:lnSpc>
              <a:spcBef>
                <a:spcPts val="1001"/>
              </a:spcBef>
              <a:tabLst>
                <a:tab algn="l" pos="0"/>
              </a:tabLst>
            </a:pPr>
            <a:endParaRPr b="0" lang="en-GB" sz="3200" spc="-1" strike="noStrike">
              <a:solidFill>
                <a:srgbClr val="000000"/>
              </a:solidFill>
              <a:latin typeface="Calibri"/>
            </a:endParaRPr>
          </a:p>
          <a:p>
            <a:pPr algn="just">
              <a:lnSpc>
                <a:spcPct val="120000"/>
              </a:lnSpc>
              <a:spcBef>
                <a:spcPts val="1001"/>
              </a:spcBef>
              <a:tabLst>
                <a:tab algn="l" pos="0"/>
              </a:tabLst>
            </a:pPr>
            <a:endParaRPr b="0" lang="en-GB" sz="3200" spc="-1" strike="noStrike">
              <a:solidFill>
                <a:srgbClr val="000000"/>
              </a:solidFill>
              <a:latin typeface="Calibri"/>
            </a:endParaRPr>
          </a:p>
          <a:p>
            <a:pPr algn="just">
              <a:lnSpc>
                <a:spcPct val="120000"/>
              </a:lnSpc>
              <a:spcBef>
                <a:spcPts val="1001"/>
              </a:spcBef>
              <a:tabLst>
                <a:tab algn="l" pos="0"/>
              </a:tabLst>
            </a:pPr>
            <a:endParaRPr b="0" lang="en-GB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2" name="TextShape 3"/>
          <p:cNvSpPr txBox="1"/>
          <p:nvPr/>
        </p:nvSpPr>
        <p:spPr>
          <a:xfrm>
            <a:off x="6499800" y="2376000"/>
            <a:ext cx="4876200" cy="330552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 algn="just">
              <a:lnSpc>
                <a:spcPct val="12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en-GB" sz="2600" spc="-1" strike="noStrike">
                <a:solidFill>
                  <a:srgbClr val="ffffff"/>
                </a:solidFill>
                <a:latin typeface="Avenir Next LT Pro Demi"/>
                <a:ea typeface="Calibri"/>
              </a:rPr>
              <a:t>Earth Observation Data</a:t>
            </a:r>
            <a:endParaRPr b="0" lang="en-GB" sz="2600" spc="-1" strike="noStrike">
              <a:solidFill>
                <a:srgbClr val="000000"/>
              </a:solidFill>
              <a:latin typeface="Calibri"/>
            </a:endParaRPr>
          </a:p>
          <a:p>
            <a:pPr algn="just">
              <a:lnSpc>
                <a:spcPct val="12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GB" sz="3200" spc="-1" strike="noStrike">
                <a:solidFill>
                  <a:srgbClr val="ffffff"/>
                </a:solidFill>
                <a:latin typeface="Avenir Next LT Pro"/>
                <a:ea typeface="Calibri"/>
              </a:rPr>
              <a:t>Air quality </a:t>
            </a:r>
            <a:r>
              <a:rPr b="0" lang="en-GB" sz="1600" spc="-1" strike="noStrike">
                <a:solidFill>
                  <a:srgbClr val="ffffff"/>
                </a:solidFill>
                <a:latin typeface="Avenir Next LT Pro"/>
                <a:ea typeface="Calibri"/>
              </a:rPr>
              <a:t>(S</a:t>
            </a:r>
            <a:r>
              <a:rPr b="0" lang="en-GB" sz="1600" spc="-1" strike="noStrike">
                <a:solidFill>
                  <a:srgbClr val="ffffff"/>
                </a:solidFill>
                <a:latin typeface="Avenir Next LT Pro"/>
                <a:ea typeface="Calibri"/>
              </a:rPr>
              <a:t>entinel 5P</a:t>
            </a:r>
            <a:r>
              <a:rPr b="0" lang="en-GB" sz="1600" spc="-1" strike="noStrike">
                <a:solidFill>
                  <a:srgbClr val="ffffff"/>
                </a:solidFill>
                <a:latin typeface="Avenir Next LT Pro"/>
                <a:ea typeface="Calibri"/>
              </a:rPr>
              <a:t>)</a:t>
            </a:r>
            <a:endParaRPr b="0" lang="en-GB" sz="1600" spc="-1" strike="noStrike">
              <a:solidFill>
                <a:srgbClr val="000000"/>
              </a:solidFill>
              <a:latin typeface="Calibri"/>
            </a:endParaRPr>
          </a:p>
          <a:p>
            <a:pPr algn="just">
              <a:lnSpc>
                <a:spcPct val="12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GB" sz="3200" spc="-1" strike="noStrike">
                <a:solidFill>
                  <a:srgbClr val="ffffff"/>
                </a:solidFill>
                <a:latin typeface="Avenir Next LT Pro"/>
                <a:ea typeface="Calibri"/>
              </a:rPr>
              <a:t>Green Spaces </a:t>
            </a:r>
            <a:r>
              <a:rPr b="0" lang="en-GB" sz="1600" spc="-1" strike="noStrike">
                <a:solidFill>
                  <a:srgbClr val="ffffff"/>
                </a:solidFill>
                <a:latin typeface="Avenir Next LT Pro"/>
                <a:ea typeface="Calibri"/>
              </a:rPr>
              <a:t>(Sentinel 2)</a:t>
            </a:r>
            <a:endParaRPr b="0" lang="en-GB" sz="1600" spc="-1" strike="noStrike">
              <a:solidFill>
                <a:srgbClr val="000000"/>
              </a:solidFill>
              <a:latin typeface="Calibri"/>
            </a:endParaRPr>
          </a:p>
          <a:p>
            <a:pPr algn="just">
              <a:lnSpc>
                <a:spcPct val="12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GB" sz="3200" spc="-1" strike="noStrike">
                <a:solidFill>
                  <a:srgbClr val="ffffff"/>
                </a:solidFill>
                <a:latin typeface="Avenir Next LT Pro"/>
                <a:ea typeface="Calibri"/>
              </a:rPr>
              <a:t>Solar Incidence </a:t>
            </a:r>
            <a:r>
              <a:rPr b="0" lang="en-GB" sz="1600" spc="-1" strike="noStrike">
                <a:solidFill>
                  <a:srgbClr val="ffffff"/>
                </a:solidFill>
                <a:latin typeface="Avenir Next LT Pro"/>
                <a:ea typeface="Calibri"/>
              </a:rPr>
              <a:t>(Sentinel 5P)</a:t>
            </a:r>
            <a:endParaRPr b="0" lang="en-GB" sz="1600" spc="-1" strike="noStrike">
              <a:solidFill>
                <a:srgbClr val="000000"/>
              </a:solidFill>
              <a:latin typeface="Calibri"/>
            </a:endParaRPr>
          </a:p>
          <a:p>
            <a:pPr algn="just">
              <a:lnSpc>
                <a:spcPct val="120000"/>
              </a:lnSpc>
              <a:spcBef>
                <a:spcPts val="1001"/>
              </a:spcBef>
              <a:tabLst>
                <a:tab algn="l" pos="0"/>
              </a:tabLst>
            </a:pPr>
            <a:endParaRPr b="0" lang="en-GB" sz="1600" spc="-1" strike="noStrike">
              <a:solidFill>
                <a:srgbClr val="000000"/>
              </a:solidFill>
              <a:latin typeface="Calibri"/>
            </a:endParaRPr>
          </a:p>
          <a:p>
            <a:pPr algn="just">
              <a:lnSpc>
                <a:spcPct val="120000"/>
              </a:lnSpc>
              <a:spcBef>
                <a:spcPts val="1001"/>
              </a:spcBef>
              <a:tabLst>
                <a:tab algn="l" pos="0"/>
              </a:tabLst>
            </a:pPr>
            <a:endParaRPr b="0" lang="en-GB" sz="1600" spc="-1" strike="noStrike">
              <a:solidFill>
                <a:srgbClr val="000000"/>
              </a:solidFill>
              <a:latin typeface="Calibri"/>
            </a:endParaRPr>
          </a:p>
          <a:p>
            <a:pPr algn="just">
              <a:lnSpc>
                <a:spcPct val="120000"/>
              </a:lnSpc>
              <a:spcBef>
                <a:spcPts val="1001"/>
              </a:spcBef>
              <a:tabLst>
                <a:tab algn="l" pos="0"/>
              </a:tabLst>
            </a:pPr>
            <a:endParaRPr b="0" lang="en-GB" sz="16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ctr">
              <a:lnSpc>
                <a:spcPct val="90000"/>
              </a:lnSpc>
            </a:pPr>
            <a:r>
              <a:rPr b="0" lang="en-GB" sz="4400" spc="-1" strike="noStrike">
                <a:solidFill>
                  <a:srgbClr val="ffffff"/>
                </a:solidFill>
                <a:latin typeface="Avenir Next LT Pro Demi"/>
              </a:rPr>
              <a:t>Our Business Model</a:t>
            </a:r>
            <a:endParaRPr b="0" lang="en-GB" sz="4400" spc="-1" strike="noStrike">
              <a:solidFill>
                <a:srgbClr val="000000"/>
              </a:solidFill>
              <a:latin typeface="Calibri"/>
            </a:endParaRPr>
          </a:p>
        </p:txBody>
      </p:sp>
      <p:graphicFrame>
        <p:nvGraphicFramePr>
          <p:cNvPr id="104" name="Table 2"/>
          <p:cNvGraphicFramePr/>
          <p:nvPr/>
        </p:nvGraphicFramePr>
        <p:xfrm>
          <a:off x="1615320" y="1479600"/>
          <a:ext cx="8960760" cy="4456440"/>
        </p:xfrm>
        <a:graphic>
          <a:graphicData uri="http://schemas.openxmlformats.org/drawingml/2006/table">
            <a:tbl>
              <a:tblPr/>
              <a:tblGrid>
                <a:gridCol w="3338640"/>
                <a:gridCol w="2225520"/>
                <a:gridCol w="1813320"/>
                <a:gridCol w="1583280"/>
              </a:tblGrid>
              <a:tr h="878760">
                <a:tc gridSpan="2">
                  <a:txBody>
                    <a:bodyPr lIns="9360" rIns="9360" tIns="936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2000" spc="-1" strike="noStrike">
                          <a:solidFill>
                            <a:srgbClr val="ffffff"/>
                          </a:solidFill>
                          <a:latin typeface="Avenir Next LT Pro Demi"/>
                        </a:rPr>
                        <a:t>Features</a:t>
                      </a:r>
                      <a:endParaRPr b="0" lang="en-GB" sz="20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8faadc"/>
                    </a:solidFill>
                  </a:tcPr>
                </a:tc>
                <a:tc hMerge="1">
                  <a:tcPr marL="90000" marR="90000">
                    <a:solidFill>
                      <a:srgbClr val="729fcf"/>
                    </a:solidFill>
                  </a:tcPr>
                </a:tc>
                <a:tc>
                  <a:txBody>
                    <a:bodyPr lIns="9360" rIns="9360" tIns="936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2000" spc="-1" strike="noStrike">
                          <a:solidFill>
                            <a:srgbClr val="ffffff"/>
                          </a:solidFill>
                          <a:latin typeface="Avenir Next LT Pro Demi"/>
                        </a:rPr>
                        <a:t>Free</a:t>
                      </a:r>
                      <a:endParaRPr b="0" lang="en-GB" sz="20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8faadc"/>
                    </a:solidFill>
                  </a:tcPr>
                </a:tc>
                <a:tc>
                  <a:txBody>
                    <a:bodyPr lIns="9360" rIns="9360" tIns="936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2000" spc="-1" strike="noStrike">
                          <a:solidFill>
                            <a:srgbClr val="ffffff"/>
                          </a:solidFill>
                          <a:latin typeface="Avenir Next LT Pro Demi"/>
                        </a:rPr>
                        <a:t>Premium</a:t>
                      </a:r>
                      <a:endParaRPr b="0" lang="en-GB" sz="20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8faadc"/>
                    </a:solidFill>
                  </a:tcPr>
                </a:tc>
              </a:tr>
              <a:tr h="878760">
                <a:tc rowSpan="3">
                  <a:txBody>
                    <a:bodyPr lIns="9360" rIns="9360" tIns="936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latin typeface="Avenir Next LT Pro"/>
                        </a:rPr>
                        <a:t>Personalized Routes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lIns="9360" rIns="9360" tIns="936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latin typeface="Avenir Next LT Pro"/>
                        </a:rPr>
                        <a:t>Green Spaces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</a:tr>
              <a:tr h="878760">
                <a:tc vMerge="1">
                  <a:tcPr marL="90000" marR="90000">
                    <a:solidFill>
                      <a:srgbClr val="729fcf"/>
                    </a:solidFill>
                  </a:tcPr>
                </a:tc>
                <a:tc>
                  <a:txBody>
                    <a:bodyPr lIns="9360" rIns="9360" tIns="936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latin typeface="Avenir Next LT Pro"/>
                        </a:rPr>
                        <a:t>Air Quality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lIns="9360" rIns="9360" tIns="936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4000" spc="-1" strike="noStrike">
                          <a:solidFill>
                            <a:srgbClr val="000000"/>
                          </a:solidFill>
                          <a:latin typeface="Avenir Next LT Pro Demi"/>
                        </a:rPr>
                        <a:t>-</a:t>
                      </a:r>
                      <a:endParaRPr b="0" lang="en-GB" sz="40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</a:tr>
              <a:tr h="878760">
                <a:tc vMerge="1">
                  <a:tcPr marL="90000" marR="90000">
                    <a:solidFill>
                      <a:srgbClr val="729fcf"/>
                    </a:solidFill>
                  </a:tcPr>
                </a:tc>
                <a:tc>
                  <a:txBody>
                    <a:bodyPr lIns="9360" rIns="9360" tIns="936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latin typeface="Avenir Next LT Pro"/>
                        </a:rPr>
                        <a:t>Sun Incidence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lIns="9360" rIns="9360" tIns="936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4000" spc="-1" strike="noStrike">
                          <a:solidFill>
                            <a:srgbClr val="000000"/>
                          </a:solidFill>
                          <a:latin typeface="Avenir Next LT Pro Demi"/>
                        </a:rPr>
                        <a:t>-</a:t>
                      </a:r>
                      <a:endParaRPr b="0" lang="en-GB" sz="40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</a:tr>
              <a:tr h="941400">
                <a:tc gridSpan="2">
                  <a:txBody>
                    <a:bodyPr lIns="9360" rIns="9360" tIns="936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latin typeface="Avenir Next LT Pro"/>
                        </a:rPr>
                        <a:t>Weekly Health Report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 hMerge="1">
                  <a:tcPr marL="90000" marR="90000">
                    <a:solidFill>
                      <a:srgbClr val="729fcf"/>
                    </a:solidFill>
                  </a:tcPr>
                </a:tc>
                <a:tc>
                  <a:txBody>
                    <a:bodyPr lIns="9360" rIns="9360" tIns="9360" bIns="0" anchor="b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GB" sz="4000" spc="-1" strike="noStrike">
                          <a:solidFill>
                            <a:srgbClr val="000000"/>
                          </a:solidFill>
                          <a:latin typeface="Avenir Next LT Pro Demi"/>
                        </a:rPr>
                        <a:t>-</a:t>
                      </a:r>
                      <a:endParaRPr b="0" lang="en-GB" sz="40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GB" sz="40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</a:tr>
            </a:tbl>
          </a:graphicData>
        </a:graphic>
      </p:graphicFrame>
      <p:pic>
        <p:nvPicPr>
          <p:cNvPr id="105" name="Graphic 8" descr="Checkmark with solid fill"/>
          <p:cNvPicPr/>
          <p:nvPr/>
        </p:nvPicPr>
        <p:blipFill>
          <a:blip r:embed="rId1"/>
          <a:stretch/>
        </p:blipFill>
        <p:spPr>
          <a:xfrm>
            <a:off x="7833240" y="2522520"/>
            <a:ext cx="564840" cy="564840"/>
          </a:xfrm>
          <a:prstGeom prst="rect">
            <a:avLst/>
          </a:prstGeom>
          <a:ln>
            <a:noFill/>
          </a:ln>
        </p:spPr>
      </p:pic>
      <p:pic>
        <p:nvPicPr>
          <p:cNvPr id="106" name="Graphic 15" descr="Checkmark with solid fill"/>
          <p:cNvPicPr/>
          <p:nvPr/>
        </p:nvPicPr>
        <p:blipFill>
          <a:blip r:embed="rId2"/>
          <a:stretch/>
        </p:blipFill>
        <p:spPr>
          <a:xfrm>
            <a:off x="9489960" y="2527200"/>
            <a:ext cx="564840" cy="564840"/>
          </a:xfrm>
          <a:prstGeom prst="rect">
            <a:avLst/>
          </a:prstGeom>
          <a:ln>
            <a:noFill/>
          </a:ln>
        </p:spPr>
      </p:pic>
      <p:pic>
        <p:nvPicPr>
          <p:cNvPr id="107" name="Graphic 16" descr="Checkmark with solid fill"/>
          <p:cNvPicPr/>
          <p:nvPr/>
        </p:nvPicPr>
        <p:blipFill>
          <a:blip r:embed="rId3"/>
          <a:stretch/>
        </p:blipFill>
        <p:spPr>
          <a:xfrm>
            <a:off x="9489960" y="3344400"/>
            <a:ext cx="564840" cy="564840"/>
          </a:xfrm>
          <a:prstGeom prst="rect">
            <a:avLst/>
          </a:prstGeom>
          <a:ln>
            <a:noFill/>
          </a:ln>
        </p:spPr>
      </p:pic>
      <p:pic>
        <p:nvPicPr>
          <p:cNvPr id="108" name="Graphic 17" descr="Checkmark with solid fill"/>
          <p:cNvPicPr/>
          <p:nvPr/>
        </p:nvPicPr>
        <p:blipFill>
          <a:blip r:embed="rId4"/>
          <a:stretch/>
        </p:blipFill>
        <p:spPr>
          <a:xfrm>
            <a:off x="9489960" y="4206960"/>
            <a:ext cx="564840" cy="564840"/>
          </a:xfrm>
          <a:prstGeom prst="rect">
            <a:avLst/>
          </a:prstGeom>
          <a:ln>
            <a:noFill/>
          </a:ln>
        </p:spPr>
      </p:pic>
      <p:pic>
        <p:nvPicPr>
          <p:cNvPr id="109" name="Graphic 18" descr="Checkmark with solid fill"/>
          <p:cNvPicPr/>
          <p:nvPr/>
        </p:nvPicPr>
        <p:blipFill>
          <a:blip r:embed="rId5"/>
          <a:stretch/>
        </p:blipFill>
        <p:spPr>
          <a:xfrm>
            <a:off x="9489960" y="5176080"/>
            <a:ext cx="564840" cy="5648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ctr">
              <a:lnSpc>
                <a:spcPct val="90000"/>
              </a:lnSpc>
            </a:pPr>
            <a:r>
              <a:rPr b="0" lang="en-GB" sz="4400" spc="-1" strike="noStrike">
                <a:solidFill>
                  <a:srgbClr val="ffffff"/>
                </a:solidFill>
                <a:latin typeface="Avenir Next LT Pro Demi"/>
              </a:rPr>
              <a:t>This is VIVATIV!</a:t>
            </a:r>
            <a:endParaRPr b="0" lang="en-GB" sz="4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11" name="Picture 4" descr=""/>
          <p:cNvPicPr/>
          <p:nvPr/>
        </p:nvPicPr>
        <p:blipFill>
          <a:blip r:embed="rId1"/>
          <a:srcRect l="3809" t="0" r="24876" b="0"/>
          <a:stretch/>
        </p:blipFill>
        <p:spPr>
          <a:xfrm>
            <a:off x="6095880" y="1826280"/>
            <a:ext cx="2280240" cy="3197520"/>
          </a:xfrm>
          <a:prstGeom prst="rect">
            <a:avLst/>
          </a:prstGeom>
          <a:ln>
            <a:noFill/>
          </a:ln>
        </p:spPr>
      </p:pic>
      <p:pic>
        <p:nvPicPr>
          <p:cNvPr id="112" name="Picture 7" descr=""/>
          <p:cNvPicPr/>
          <p:nvPr/>
        </p:nvPicPr>
        <p:blipFill>
          <a:blip r:embed="rId2"/>
          <a:srcRect l="5070" t="0" r="0" b="0"/>
          <a:stretch/>
        </p:blipFill>
        <p:spPr>
          <a:xfrm>
            <a:off x="3582360" y="1828800"/>
            <a:ext cx="2280240" cy="3202560"/>
          </a:xfrm>
          <a:prstGeom prst="rect">
            <a:avLst/>
          </a:prstGeom>
          <a:ln>
            <a:noFill/>
          </a:ln>
        </p:spPr>
      </p:pic>
      <p:pic>
        <p:nvPicPr>
          <p:cNvPr id="113" name="Picture 9" descr="A person sitting at a table&#10;&#10;Description automatically generated with medium confidence"/>
          <p:cNvPicPr/>
          <p:nvPr/>
        </p:nvPicPr>
        <p:blipFill>
          <a:blip r:embed="rId3"/>
          <a:srcRect l="5065" t="0" r="0" b="0"/>
          <a:stretch/>
        </p:blipFill>
        <p:spPr>
          <a:xfrm>
            <a:off x="1068840" y="1826280"/>
            <a:ext cx="2280240" cy="3202560"/>
          </a:xfrm>
          <a:prstGeom prst="rect">
            <a:avLst/>
          </a:prstGeom>
          <a:ln>
            <a:noFill/>
          </a:ln>
        </p:spPr>
      </p:pic>
      <p:pic>
        <p:nvPicPr>
          <p:cNvPr id="114" name="Picture 11" descr="A person taking a selfie&#10;&#10;Description automatically generated"/>
          <p:cNvPicPr/>
          <p:nvPr/>
        </p:nvPicPr>
        <p:blipFill>
          <a:blip r:embed="rId4"/>
          <a:srcRect l="0" t="13852" r="0" b="0"/>
          <a:stretch/>
        </p:blipFill>
        <p:spPr>
          <a:xfrm>
            <a:off x="8609400" y="1826280"/>
            <a:ext cx="2280240" cy="3205440"/>
          </a:xfrm>
          <a:prstGeom prst="rect">
            <a:avLst/>
          </a:prstGeom>
          <a:ln>
            <a:noFill/>
          </a:ln>
        </p:spPr>
      </p:pic>
      <p:sp>
        <p:nvSpPr>
          <p:cNvPr id="115" name="CustomShape 2"/>
          <p:cNvSpPr/>
          <p:nvPr/>
        </p:nvSpPr>
        <p:spPr>
          <a:xfrm>
            <a:off x="1068840" y="5060520"/>
            <a:ext cx="2280240" cy="850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GB" sz="1800" spc="-1" strike="noStrike">
                <a:solidFill>
                  <a:srgbClr val="ffffff"/>
                </a:solidFill>
                <a:latin typeface="Avenir Next LT Pro Demi"/>
              </a:rPr>
              <a:t>Pedro Tavares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600" spc="-1" strike="noStrike">
                <a:solidFill>
                  <a:srgbClr val="ffffff"/>
                </a:solidFill>
                <a:latin typeface="Avenir Next LT Pro"/>
              </a:rPr>
              <a:t>Designer &amp; Developer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116" name="CustomShape 3"/>
          <p:cNvSpPr/>
          <p:nvPr/>
        </p:nvSpPr>
        <p:spPr>
          <a:xfrm>
            <a:off x="3582360" y="5060520"/>
            <a:ext cx="2280240" cy="1125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GB" sz="1800" spc="-1" strike="noStrike">
                <a:solidFill>
                  <a:srgbClr val="ffffff"/>
                </a:solidFill>
                <a:latin typeface="Segoe UI"/>
              </a:rPr>
              <a:t>Chukwuemeka Igwe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600" spc="-1" strike="noStrike">
                <a:solidFill>
                  <a:srgbClr val="ffffff"/>
                </a:solidFill>
                <a:latin typeface="Avenir Next LT Pro"/>
              </a:rPr>
              <a:t>Geospatial Specialist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117" name="CustomShape 4"/>
          <p:cNvSpPr/>
          <p:nvPr/>
        </p:nvSpPr>
        <p:spPr>
          <a:xfrm>
            <a:off x="6095880" y="5060520"/>
            <a:ext cx="2280240" cy="607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GB" sz="1800" spc="-1" strike="noStrike">
                <a:solidFill>
                  <a:srgbClr val="ffffff"/>
                </a:solidFill>
                <a:latin typeface="Avenir Next LT Pro Demi"/>
              </a:rPr>
              <a:t>Inês Moreira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600" spc="-1" strike="noStrike">
                <a:solidFill>
                  <a:srgbClr val="ffffff"/>
                </a:solidFill>
                <a:latin typeface="Avenir Next LT Pro"/>
              </a:rPr>
              <a:t>Business Manager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118" name="CustomShape 5"/>
          <p:cNvSpPr/>
          <p:nvPr/>
        </p:nvSpPr>
        <p:spPr>
          <a:xfrm>
            <a:off x="8609400" y="5060520"/>
            <a:ext cx="2280240" cy="607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GB" sz="1800" spc="-1" strike="noStrike">
                <a:solidFill>
                  <a:srgbClr val="ffffff"/>
                </a:solidFill>
                <a:latin typeface="Avenir Next LT Pro Demi"/>
              </a:rPr>
              <a:t>Gustavo Sousa</a:t>
            </a:r>
            <a:r>
              <a:rPr b="0" lang="en-GB" sz="1600" spc="-1" strike="noStrike">
                <a:solidFill>
                  <a:srgbClr val="ffffff"/>
                </a:solidFill>
                <a:latin typeface="Avenir Next LT Pro"/>
              </a:rPr>
              <a:t> Backend Developer</a:t>
            </a:r>
            <a:endParaRPr b="0" lang="en-GB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61</TotalTime>
  <Application>LibreOffice/6.4.7.2$Linux_X86_64 LibreOffice_project/40$Build-2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2021-06-19T10:11:28Z</dcterms:created>
  <dc:creator>Pedro Tavares</dc:creator>
  <dc:description/>
  <dc:language>en-GB</dc:language>
  <cp:lastModifiedBy/>
  <dcterms:modified xsi:type="dcterms:W3CDTF">2021-06-20T12:52:36Z</dcterms:modified>
  <cp:revision>4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1</vt:i4>
  </property>
  <property fmtid="{D5CDD505-2E9C-101B-9397-08002B2CF9AE}" pid="8" name="PresentationFormat">
    <vt:lpwstr>Widescreen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10</vt:i4>
  </property>
</Properties>
</file>